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296" r:id="rId5"/>
    <p:sldId id="256" r:id="rId6"/>
    <p:sldId id="377" r:id="rId7"/>
    <p:sldId id="415" r:id="rId8"/>
    <p:sldId id="398" r:id="rId9"/>
    <p:sldId id="404" r:id="rId10"/>
    <p:sldId id="403" r:id="rId11"/>
    <p:sldId id="410" r:id="rId12"/>
    <p:sldId id="405" r:id="rId13"/>
    <p:sldId id="406" r:id="rId14"/>
    <p:sldId id="407" r:id="rId15"/>
    <p:sldId id="408" r:id="rId16"/>
    <p:sldId id="409" r:id="rId17"/>
    <p:sldId id="411" r:id="rId18"/>
    <p:sldId id="412" r:id="rId19"/>
    <p:sldId id="413" r:id="rId20"/>
    <p:sldId id="414" r:id="rId21"/>
  </p:sldIdLst>
  <p:sldSz cx="9144000" cy="6858000" type="screen4x3"/>
  <p:notesSz cx="6805613" cy="9939338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55"/>
    <a:srgbClr val="375EBE"/>
    <a:srgbClr val="BE494D"/>
    <a:srgbClr val="E9E6DF"/>
    <a:srgbClr val="FFD14E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80" y="96"/>
      </p:cViewPr>
      <p:guideLst>
        <p:guide orient="horz" pos="3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08/09/2025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08/09/2025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2031" y="4434840"/>
            <a:ext cx="3706328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2031" y="5586890"/>
            <a:ext cx="3706328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7116234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856" y="2358007"/>
            <a:ext cx="18288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0469" y="2531837"/>
            <a:ext cx="1643063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206" y="2421056"/>
            <a:ext cx="1743075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7892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06636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665381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274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47274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4696" y="4824189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4696" y="5280764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53658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953658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0275" y="892178"/>
            <a:ext cx="6316266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00275" y="2776936"/>
            <a:ext cx="294322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834607"/>
            <a:ext cx="294322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57630" y="2776936"/>
            <a:ext cx="295772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834607"/>
            <a:ext cx="295772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19339" y="0"/>
            <a:ext cx="3276023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4081416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562" y="1361938"/>
            <a:ext cx="5074444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8650" y="2286002"/>
            <a:ext cx="4570703" cy="354214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3594" y="2284624"/>
            <a:ext cx="2360499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93594" y="2779714"/>
            <a:ext cx="2361010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9143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3354712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4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4292468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820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" y="4034785"/>
            <a:ext cx="77495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28650" y="2139084"/>
            <a:ext cx="7886700" cy="3695338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943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528638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7882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5126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42590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9703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886947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04411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3770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54945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63472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261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69855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75824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7882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125126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042590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69703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886947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804411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770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754945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672409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5261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69855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475824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4"/>
            <a:ext cx="154305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750" y="5180889"/>
            <a:ext cx="857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28688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2843213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06585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650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50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85854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671999" y="3788814"/>
            <a:ext cx="1756654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1999" y="4464811"/>
            <a:ext cx="1756654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71999" y="5120723"/>
            <a:ext cx="1756654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89328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23957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23957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3957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45241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67305" y="3788458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67305" y="4464455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67305" y="5120367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7656" y="3682546"/>
            <a:ext cx="3833813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1"/>
            <a:ext cx="3571875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1978819" y="1"/>
            <a:ext cx="1593057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116612" y="0"/>
            <a:ext cx="5027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125" y="1020446"/>
            <a:ext cx="2378869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2924176"/>
            <a:ext cx="2378869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125" y="6356351"/>
            <a:ext cx="7388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2414" y="6356350"/>
            <a:ext cx="186213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2229" y="6356351"/>
            <a:ext cx="74066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1615737"/>
            <a:ext cx="3134678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238104"/>
            <a:ext cx="3134678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382704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0401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9791" y="6356351"/>
            <a:ext cx="19961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4572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5413" y="0"/>
            <a:ext cx="7558587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09419"/>
            <a:ext cx="3061607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39" y="148113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781" y="2557463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363378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50" y="4710114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152" y="159447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22" y="267332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2703" y="3755394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1460" y="4824430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137" y="502393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19938" y="3948451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0090" y="2872686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39698" y="179608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1459" y="6356351"/>
            <a:ext cx="1356534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156" y="6356351"/>
            <a:ext cx="40719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4425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4248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4753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857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4425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809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4473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4857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16291" y="1"/>
            <a:ext cx="2627709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90708" y="0"/>
            <a:ext cx="1853293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1570" y="4156406"/>
            <a:ext cx="235458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153063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186006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2630432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295985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373022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05965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0080" y="4830025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9761" y="5159449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3522" y="-1"/>
            <a:ext cx="3672551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5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56" y="3660774"/>
            <a:ext cx="3833813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6822282" y="1497012"/>
            <a:ext cx="2321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5214937" y="-25401"/>
            <a:ext cx="2843213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8348" y="6356351"/>
            <a:ext cx="130730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3512" y="2571236"/>
            <a:ext cx="3134678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440769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862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1657350" y="0"/>
            <a:ext cx="18288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2329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329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85749" y="2776936"/>
            <a:ext cx="2172503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85749" y="3834607"/>
            <a:ext cx="2172503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28688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678782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49816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49816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hyperlink" Target="https://en.wikipedia.org/wiki/Apertu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608978" TargetMode="External"/><Relationship Id="rId7" Type="http://schemas.openxmlformats.org/officeDocument/2006/relationships/hyperlink" Target="https://goduhompy.tistory.com/entry/%EC%9B%8C%ED%84%B0%EB%A7%88%ED%81%AC-%EC%97%86%EB%8A%94-%EB%8F%99%EC%98%81%EC%83%81-%ED%8E%B8%EC%A7%91-%ED%94%84%EB%A1%9C%EA%B7%B8%EB%9E%A8-%EC%B6%94%EC%B2%9C-%EB%B0%8F-%EC%82%AC%EC%9A%A9%EB%B2%95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jpeg"/><Relationship Id="rId5" Type="http://schemas.openxmlformats.org/officeDocument/2006/relationships/hyperlink" Target="https://www.wallpaperflare.com/blue-samsung-32-gb-adapter-on-brown-surface-sd-card-storage-wallpaper-zjeds" TargetMode="Externa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piff.rit.edu/classes/ast613/lectures/near_ir/near_ir.html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oleindc.typepad.com/rantings_of_a_creole_prin/2009/09/nikon-d3000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21C1-B79D-AD03-4EAE-D2542FF3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CA64-873A-D0FF-B9BC-047C4A1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9065B-2239-5666-C525-8AC7E30D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F8EBB-712D-FA69-3F85-6C3C4D91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technical information about still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identify information about digital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F969-28CF-3476-B018-2C7279196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59522-523D-64B6-2A66-6AD09301A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the information about digital still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Analyse an image file to identify its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1705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6A79A-718B-BE2A-494C-590CE72A9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6611-4767-A200-D2F5-C32771BA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Aperture (F-Stop)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73939-F653-07EF-2882-02C64806D488}"/>
              </a:ext>
            </a:extLst>
          </p:cNvPr>
          <p:cNvSpPr txBox="1"/>
          <p:nvPr/>
        </p:nvSpPr>
        <p:spPr>
          <a:xfrm>
            <a:off x="1357632" y="1843950"/>
            <a:ext cx="642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aperture controls the </a:t>
            </a:r>
            <a:r>
              <a:rPr lang="en-GB" b="1" dirty="0"/>
              <a:t>depth of field.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It’s measured in </a:t>
            </a:r>
            <a:r>
              <a:rPr lang="en-GB" b="1" dirty="0"/>
              <a:t>F-Stops</a:t>
            </a:r>
            <a:r>
              <a:rPr lang="en-GB" dirty="0"/>
              <a:t> (e.g. </a:t>
            </a:r>
            <a:r>
              <a:rPr lang="en-GB" i="1" dirty="0"/>
              <a:t>f/2.8</a:t>
            </a:r>
            <a:r>
              <a:rPr lang="en-GB" dirty="0"/>
              <a:t>, </a:t>
            </a:r>
            <a:r>
              <a:rPr lang="en-GB" i="1" dirty="0"/>
              <a:t>f/16</a:t>
            </a:r>
            <a:r>
              <a:rPr lang="en-GB" dirty="0"/>
              <a:t>)</a:t>
            </a:r>
          </a:p>
        </p:txBody>
      </p:sp>
      <p:pic>
        <p:nvPicPr>
          <p:cNvPr id="2050" name="Picture 2" descr="New community features for Google Chat and an update on Currents | Fotografia tutorial, Fundamentos de fotografía, Tips de fotografia">
            <a:extLst>
              <a:ext uri="{FF2B5EF4-FFF2-40B4-BE49-F238E27FC236}">
                <a16:creationId xmlns:a16="http://schemas.microsoft.com/office/drawing/2014/main" id="{CA80893E-38E7-63D9-A643-9D3A7F31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" y="3277085"/>
            <a:ext cx="4145087" cy="28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camera lens&#10;&#10;AI-generated content may be incorrect.">
            <a:extLst>
              <a:ext uri="{FF2B5EF4-FFF2-40B4-BE49-F238E27FC236}">
                <a16:creationId xmlns:a16="http://schemas.microsoft.com/office/drawing/2014/main" id="{806B20A2-24C0-C125-6AF9-E62F21A7C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79975" y="3169511"/>
            <a:ext cx="4764025" cy="3042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925D2A-3733-4AC5-9114-89BA43600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773" y="1683235"/>
            <a:ext cx="2152950" cy="105742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24140D-D790-BAE0-BFA5-79E7DF107000}"/>
              </a:ext>
            </a:extLst>
          </p:cNvPr>
          <p:cNvSpPr/>
          <p:nvPr/>
        </p:nvSpPr>
        <p:spPr>
          <a:xfrm>
            <a:off x="6761987" y="2290924"/>
            <a:ext cx="2221992" cy="2926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97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88E2A-0352-5601-4480-051FA111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26F1-E9FB-C48A-D601-18AA8474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ISO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4FEC2-3405-08A7-D4DF-D5E596707C5E}"/>
              </a:ext>
            </a:extLst>
          </p:cNvPr>
          <p:cNvSpPr txBox="1"/>
          <p:nvPr/>
        </p:nvSpPr>
        <p:spPr>
          <a:xfrm>
            <a:off x="1357632" y="1843950"/>
            <a:ext cx="642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ISO is the camera’s sensitivity to light: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Measured in a </a:t>
            </a:r>
            <a:r>
              <a:rPr lang="en-GB" b="1" dirty="0"/>
              <a:t>Speed Number</a:t>
            </a:r>
            <a:r>
              <a:rPr lang="en-GB" dirty="0"/>
              <a:t> (e.g. </a:t>
            </a:r>
            <a:r>
              <a:rPr lang="en-GB" i="1" dirty="0"/>
              <a:t>ISO-200</a:t>
            </a:r>
            <a:r>
              <a:rPr lang="en-GB" dirty="0"/>
              <a:t>, </a:t>
            </a:r>
            <a:r>
              <a:rPr lang="en-GB" i="1" dirty="0"/>
              <a:t>ISO-3000</a:t>
            </a:r>
            <a:r>
              <a:rPr lang="en-GB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680C28-9636-C8A2-5CED-DCC0614A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8" y="3523390"/>
            <a:ext cx="5961888" cy="26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5E333-37EB-BD1D-8762-98A2B517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44" y="3088894"/>
            <a:ext cx="2885019" cy="183972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5B33A-8667-6B33-A294-B2D96C9DF6D8}"/>
              </a:ext>
            </a:extLst>
          </p:cNvPr>
          <p:cNvSpPr/>
          <p:nvPr/>
        </p:nvSpPr>
        <p:spPr>
          <a:xfrm>
            <a:off x="5933044" y="4282294"/>
            <a:ext cx="2744108" cy="3811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53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4DC9A-3824-FBB5-3609-B65773588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6FC7-0DB5-6841-B020-8EEB736D0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Focal Length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C44A7-270E-909A-AC38-63B7AC638AF0}"/>
              </a:ext>
            </a:extLst>
          </p:cNvPr>
          <p:cNvSpPr txBox="1"/>
          <p:nvPr/>
        </p:nvSpPr>
        <p:spPr>
          <a:xfrm>
            <a:off x="1357632" y="1843950"/>
            <a:ext cx="6428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distance (in mm) between the lens and the image sensor: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</a:t>
            </a:r>
            <a:r>
              <a:rPr lang="en-GB" b="1" dirty="0"/>
              <a:t> “Zoomed In</a:t>
            </a:r>
            <a:r>
              <a:rPr lang="en-GB" dirty="0"/>
              <a:t>” the photo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longer the focal length, the longer the lens and the more zoomed-in the photo will be.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ECEDF-64F4-69A3-696E-6B7D929D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51" y="3429000"/>
            <a:ext cx="2618999" cy="16801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4EC908-843B-5EEC-EE24-6F48C97C3B16}"/>
              </a:ext>
            </a:extLst>
          </p:cNvPr>
          <p:cNvSpPr/>
          <p:nvPr/>
        </p:nvSpPr>
        <p:spPr>
          <a:xfrm>
            <a:off x="5896351" y="4360759"/>
            <a:ext cx="2744108" cy="29353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6912C80-5388-F74E-AF0D-4AE2C3BD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41233"/>
            <a:ext cx="4671602" cy="314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8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B9D7E-BC4D-CE4F-84B5-C9F46F1C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A27D-98A6-DDC6-5EC2-994C0AAD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Exposure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BC871-B7DB-EDBB-3EEC-E993F5EDEEAD}"/>
              </a:ext>
            </a:extLst>
          </p:cNvPr>
          <p:cNvSpPr txBox="1"/>
          <p:nvPr/>
        </p:nvSpPr>
        <p:spPr>
          <a:xfrm>
            <a:off x="1357632" y="1843950"/>
            <a:ext cx="6428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long the camera's shutter was open (in fractions of a second):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Affects brightness and motion blur</a:t>
            </a:r>
          </a:p>
        </p:txBody>
      </p:sp>
      <p:pic>
        <p:nvPicPr>
          <p:cNvPr id="6146" name="Picture 2" descr="Shutter Speed Comparison">
            <a:extLst>
              <a:ext uri="{FF2B5EF4-FFF2-40B4-BE49-F238E27FC236}">
                <a16:creationId xmlns:a16="http://schemas.microsoft.com/office/drawing/2014/main" id="{81FC9BB4-4F9A-A890-0F8E-E08F2D39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282192"/>
            <a:ext cx="4702302" cy="313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ED7A84-694F-3D64-43B5-DB87A780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28" y="2893861"/>
            <a:ext cx="2885019" cy="183972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902314-6489-9AD7-C4E6-4946E81184AA}"/>
              </a:ext>
            </a:extLst>
          </p:cNvPr>
          <p:cNvSpPr/>
          <p:nvPr/>
        </p:nvSpPr>
        <p:spPr>
          <a:xfrm>
            <a:off x="5805028" y="3865757"/>
            <a:ext cx="2744108" cy="3811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B98163D-AA92-5BFC-B196-904E15DE5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81" y="5068380"/>
            <a:ext cx="2648169" cy="14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2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D5CF-416F-B1D1-0ED9-322871475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483D-7482-F278-6821-4B494605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Your Task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869D1-D9BA-4DA6-9087-E9C7A2EA2749}"/>
              </a:ext>
            </a:extLst>
          </p:cNvPr>
          <p:cNvSpPr txBox="1"/>
          <p:nvPr/>
        </p:nvSpPr>
        <p:spPr>
          <a:xfrm>
            <a:off x="1357632" y="1843950"/>
            <a:ext cx="64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Task 1: </a:t>
            </a:r>
            <a:r>
              <a:rPr lang="en-GB" b="1" dirty="0"/>
              <a:t>Match the definitions </a:t>
            </a:r>
            <a:r>
              <a:rPr lang="en-GB" dirty="0"/>
              <a:t>to the terms: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3156C-7E2F-4BB0-9159-6E9238419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45" y="2310426"/>
            <a:ext cx="6270309" cy="441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1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66F7-016A-8A1D-BBBA-2B550A66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C2DE-744A-F8B6-8DF7-60C9CDD5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Your Task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52836-AE51-BBFD-C4C1-84DD4402AE56}"/>
              </a:ext>
            </a:extLst>
          </p:cNvPr>
          <p:cNvSpPr txBox="1"/>
          <p:nvPr/>
        </p:nvSpPr>
        <p:spPr>
          <a:xfrm>
            <a:off x="1278418" y="1823709"/>
            <a:ext cx="64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Task 2: </a:t>
            </a:r>
            <a:r>
              <a:rPr lang="en-GB" b="1" dirty="0"/>
              <a:t>Analyse</a:t>
            </a:r>
            <a:r>
              <a:rPr lang="en-GB" dirty="0"/>
              <a:t> digital files and </a:t>
            </a:r>
            <a:r>
              <a:rPr lang="en-GB" b="1" dirty="0"/>
              <a:t>identify their information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09639-5B55-EF34-F4CC-5686ACAA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17" y="2494416"/>
            <a:ext cx="797353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36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E5FEE-5937-5604-C022-5DEFBB57D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A7F9-8C18-96DD-5927-AE1F2215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Where to find the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41D7B-EFA8-F400-B6D7-164D6C8B74DE}"/>
              </a:ext>
            </a:extLst>
          </p:cNvPr>
          <p:cNvSpPr txBox="1"/>
          <p:nvPr/>
        </p:nvSpPr>
        <p:spPr>
          <a:xfrm>
            <a:off x="1278418" y="1823709"/>
            <a:ext cx="64287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 the </a:t>
            </a:r>
            <a:r>
              <a:rPr lang="en-GB" b="1" dirty="0"/>
              <a:t>Our School</a:t>
            </a:r>
            <a:r>
              <a:rPr lang="en-GB" dirty="0"/>
              <a:t> drive in your </a:t>
            </a:r>
            <a:r>
              <a:rPr lang="en-GB" b="1" dirty="0"/>
              <a:t>File Explorer</a:t>
            </a:r>
            <a:r>
              <a:rPr lang="en-GB" dirty="0"/>
              <a:t>, then click on the folders in order: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Technologies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Computing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Departmental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Pupil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Digital Media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Still Images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Image Information Task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You should see a folder of the Images you need for today.</a:t>
            </a:r>
          </a:p>
          <a:p>
            <a:endParaRPr lang="en-GB" dirty="0"/>
          </a:p>
          <a:p>
            <a:r>
              <a:rPr lang="en-GB" dirty="0"/>
              <a:t>For each image, </a:t>
            </a:r>
            <a:r>
              <a:rPr lang="en-GB" b="1" dirty="0"/>
              <a:t>right-click it</a:t>
            </a:r>
            <a:r>
              <a:rPr lang="en-GB" dirty="0"/>
              <a:t> and click </a:t>
            </a:r>
            <a:r>
              <a:rPr lang="en-GB" b="1" dirty="0"/>
              <a:t>Properties</a:t>
            </a:r>
            <a:r>
              <a:rPr lang="en-GB" dirty="0"/>
              <a:t> then go to the </a:t>
            </a:r>
            <a:r>
              <a:rPr lang="en-GB" b="1" dirty="0"/>
              <a:t>Details</a:t>
            </a:r>
            <a:r>
              <a:rPr lang="en-GB" dirty="0"/>
              <a:t> tab.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8F7B0-1BDD-E236-2331-F438C1B03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841" y="2560825"/>
            <a:ext cx="5077247" cy="14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5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D45DF-39A1-E316-153D-BAC0C9E98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6E4B-3782-0AD2-0169-BB82141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8D221-A19C-E6F1-27C5-5034FB96E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0BB47-FAE0-93A1-6A7C-2F7359001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technical information about still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identify information about digital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3D577-9791-F659-59CB-485037B7E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2DCCE-096F-2D29-7F61-70B5997457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Describe the information about digital still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Analyse an image file to identify its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2551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7698-A108-A789-FF04-5399523ED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Still Image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8D7CA-3C16-0295-286D-6294A3D7B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NPA Digital Media (Level 5)</a:t>
            </a:r>
          </a:p>
        </p:txBody>
      </p:sp>
      <p:pic>
        <p:nvPicPr>
          <p:cNvPr id="8" name="Graphic 7" descr="Video camera with solid fill">
            <a:extLst>
              <a:ext uri="{FF2B5EF4-FFF2-40B4-BE49-F238E27FC236}">
                <a16:creationId xmlns:a16="http://schemas.microsoft.com/office/drawing/2014/main" id="{D4E46534-1CEF-8407-F9A3-76D1BFEF8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160" y="2845798"/>
            <a:ext cx="1574118" cy="157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0E357-ABE3-AA32-70C3-BB3291D14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B1D2-EA00-D7E4-B6E3-BE480A64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0BEF5-D310-C127-DF0C-03C94DE55A1B}"/>
              </a:ext>
            </a:extLst>
          </p:cNvPr>
          <p:cNvSpPr txBox="1"/>
          <p:nvPr/>
        </p:nvSpPr>
        <p:spPr>
          <a:xfrm>
            <a:off x="1357632" y="1843950"/>
            <a:ext cx="6428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are many devices we can use to </a:t>
            </a:r>
            <a:r>
              <a:rPr lang="en-GB" b="1" dirty="0"/>
              <a:t>capture, store, and process</a:t>
            </a:r>
            <a:r>
              <a:rPr lang="en-GB" dirty="0"/>
              <a:t> still images.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Capture</a:t>
            </a:r>
            <a:r>
              <a:rPr lang="en-GB" dirty="0"/>
              <a:t> devices: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to take or digitise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Storage</a:t>
            </a:r>
            <a:r>
              <a:rPr lang="en-GB" dirty="0"/>
              <a:t> devices: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to store image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Processing</a:t>
            </a:r>
            <a:r>
              <a:rPr lang="en-GB" dirty="0"/>
              <a:t> devices: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to process or manipulate images</a:t>
            </a:r>
          </a:p>
        </p:txBody>
      </p:sp>
      <p:pic>
        <p:nvPicPr>
          <p:cNvPr id="5" name="Picture 4" descr="A close-up of a camera&#10;&#10;AI-generated content may be incorrect.">
            <a:extLst>
              <a:ext uri="{FF2B5EF4-FFF2-40B4-BE49-F238E27FC236}">
                <a16:creationId xmlns:a16="http://schemas.microsoft.com/office/drawing/2014/main" id="{F1221A7A-1269-07F3-79F8-39DE9B65C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87855" y="2293330"/>
            <a:ext cx="1989149" cy="1325563"/>
          </a:xfrm>
          <a:prstGeom prst="rect">
            <a:avLst/>
          </a:prstGeom>
        </p:spPr>
      </p:pic>
      <p:pic>
        <p:nvPicPr>
          <p:cNvPr id="7" name="Picture 6" descr="A memory card on a table&#10;&#10;AI-generated content may be incorrect.">
            <a:extLst>
              <a:ext uri="{FF2B5EF4-FFF2-40B4-BE49-F238E27FC236}">
                <a16:creationId xmlns:a16="http://schemas.microsoft.com/office/drawing/2014/main" id="{9D4DD955-6053-02D2-006B-B3694B5CE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08121" y="3680262"/>
            <a:ext cx="1909489" cy="1273692"/>
          </a:xfrm>
          <a:prstGeom prst="rect">
            <a:avLst/>
          </a:prstGeom>
        </p:spPr>
      </p:pic>
      <p:pic>
        <p:nvPicPr>
          <p:cNvPr id="9" name="Picture 8" descr="A computer screen with colorful circles&#10;&#10;AI-generated content may be incorrect.">
            <a:extLst>
              <a:ext uri="{FF2B5EF4-FFF2-40B4-BE49-F238E27FC236}">
                <a16:creationId xmlns:a16="http://schemas.microsoft.com/office/drawing/2014/main" id="{95005798-A144-58E8-5D17-F8C07A02C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22816" y="5015323"/>
            <a:ext cx="198958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9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030E4-E907-FF53-E6D0-184163177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A1BF-0933-4C27-69B0-8944C096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EFAF9-D8BA-615A-FA65-D7F7EAAAEEC0}"/>
              </a:ext>
            </a:extLst>
          </p:cNvPr>
          <p:cNvSpPr txBox="1"/>
          <p:nvPr/>
        </p:nvSpPr>
        <p:spPr>
          <a:xfrm>
            <a:off x="1357632" y="1843950"/>
            <a:ext cx="6428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also covered types of image files: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RAW</a:t>
            </a:r>
          </a:p>
        </p:txBody>
      </p:sp>
      <p:pic>
        <p:nvPicPr>
          <p:cNvPr id="6" name="Picture 5" descr="A tree in a field of yellow flowers&#10;&#10;AI-generated content may be incorrect.">
            <a:extLst>
              <a:ext uri="{FF2B5EF4-FFF2-40B4-BE49-F238E27FC236}">
                <a16:creationId xmlns:a16="http://schemas.microsoft.com/office/drawing/2014/main" id="{96235D68-EAF8-E379-823C-09706DC51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53280" y="2761488"/>
            <a:ext cx="4133088" cy="274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4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C7AAA-DC2D-3774-AD0F-92C781B35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FC5C-BED6-DA45-AEE9-07CE8812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Understanding Digital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9C0B0-AF1F-B24C-6A97-2D58E4F9A4C1}"/>
              </a:ext>
            </a:extLst>
          </p:cNvPr>
          <p:cNvSpPr txBox="1"/>
          <p:nvPr/>
        </p:nvSpPr>
        <p:spPr>
          <a:xfrm>
            <a:off x="1357632" y="1843950"/>
            <a:ext cx="3516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Digital images aren’t just pixels.</a:t>
            </a:r>
          </a:p>
          <a:p>
            <a:endParaRPr lang="en-GB" dirty="0"/>
          </a:p>
          <a:p>
            <a:r>
              <a:rPr lang="en-GB" dirty="0"/>
              <a:t>They contain information about how the image was captured and stored: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called </a:t>
            </a:r>
            <a:r>
              <a:rPr lang="en-GB" b="1" dirty="0"/>
              <a:t>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helps photographers, editors, and software understand the technical details of the image.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F0CB6-EB23-697A-9FE1-3F4715B4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275" y="1843950"/>
            <a:ext cx="3573254" cy="44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ED4D5-E432-7203-EADA-3956CF684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D634-1358-9B5F-FEB9-1621BD9E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Seeing Image Metadata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29B75-5B19-C1D2-3D9C-D5D7DF93F283}"/>
              </a:ext>
            </a:extLst>
          </p:cNvPr>
          <p:cNvSpPr txBox="1"/>
          <p:nvPr/>
        </p:nvSpPr>
        <p:spPr>
          <a:xfrm>
            <a:off x="1357632" y="1843950"/>
            <a:ext cx="35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find out information about a file, you can view its </a:t>
            </a:r>
            <a:r>
              <a:rPr lang="en-GB" b="1" dirty="0"/>
              <a:t>Properties</a:t>
            </a:r>
            <a:r>
              <a:rPr lang="en-GB" dirty="0"/>
              <a:t>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Right-click</a:t>
            </a:r>
            <a:r>
              <a:rPr lang="en-GB" dirty="0"/>
              <a:t> on an image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Click </a:t>
            </a:r>
            <a:r>
              <a:rPr lang="en-GB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 to the </a:t>
            </a:r>
            <a:r>
              <a:rPr lang="en-GB" b="1" dirty="0"/>
              <a:t>Details </a:t>
            </a:r>
            <a:r>
              <a:rPr lang="en-GB" dirty="0"/>
              <a:t>tab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20819-87CA-530B-CC80-17363492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275" y="1843950"/>
            <a:ext cx="3573254" cy="4492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6B056E-3750-7972-F9BD-33F305E85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97" y="4443283"/>
            <a:ext cx="3219899" cy="229584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2986F9-0D85-CB8F-27BB-3B6EE5FFE718}"/>
              </a:ext>
            </a:extLst>
          </p:cNvPr>
          <p:cNvSpPr/>
          <p:nvPr/>
        </p:nvSpPr>
        <p:spPr>
          <a:xfrm>
            <a:off x="1764999" y="5687568"/>
            <a:ext cx="1161081" cy="384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3ED1E4-B6C4-AAB0-FD43-1488D86BB3D6}"/>
              </a:ext>
            </a:extLst>
          </p:cNvPr>
          <p:cNvSpPr/>
          <p:nvPr/>
        </p:nvSpPr>
        <p:spPr>
          <a:xfrm>
            <a:off x="6302361" y="2109216"/>
            <a:ext cx="692799" cy="384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2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DE664-C7E9-3991-1577-A03E2A0C7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F89B-29B3-0CC9-D27B-0B9D1547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File name and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FC85E-5EC7-776F-1814-593AE83F3055}"/>
              </a:ext>
            </a:extLst>
          </p:cNvPr>
          <p:cNvSpPr txBox="1"/>
          <p:nvPr/>
        </p:nvSpPr>
        <p:spPr>
          <a:xfrm>
            <a:off x="1357632" y="1843950"/>
            <a:ext cx="6428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Each digital image file has a name and size: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the image is </a:t>
            </a:r>
            <a:r>
              <a:rPr lang="en-GB" b="1" dirty="0"/>
              <a:t>called</a:t>
            </a:r>
            <a:r>
              <a:rPr lang="en-GB" dirty="0"/>
              <a:t> (filename)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How big </a:t>
            </a:r>
            <a:r>
              <a:rPr lang="en-GB" dirty="0"/>
              <a:t>the image is (usually in </a:t>
            </a:r>
            <a:r>
              <a:rPr lang="en-GB" i="1" dirty="0"/>
              <a:t>KB</a:t>
            </a:r>
            <a:r>
              <a:rPr lang="en-GB" dirty="0"/>
              <a:t> or </a:t>
            </a:r>
            <a:r>
              <a:rPr lang="en-GB" i="1" dirty="0"/>
              <a:t>MB</a:t>
            </a:r>
            <a:r>
              <a:rPr lang="en-GB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B8A4D-F5A1-2017-38E9-D9DBF62A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9" y="3808568"/>
            <a:ext cx="8905841" cy="23429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30E097-4529-A846-FB06-8FA4A7B56A8F}"/>
              </a:ext>
            </a:extLst>
          </p:cNvPr>
          <p:cNvSpPr/>
          <p:nvPr/>
        </p:nvSpPr>
        <p:spPr>
          <a:xfrm>
            <a:off x="119079" y="3602736"/>
            <a:ext cx="1819449" cy="27157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4C36C3-87B0-2F51-E92C-9A3F7C0062A6}"/>
              </a:ext>
            </a:extLst>
          </p:cNvPr>
          <p:cNvSpPr/>
          <p:nvPr/>
        </p:nvSpPr>
        <p:spPr>
          <a:xfrm>
            <a:off x="7205471" y="3536723"/>
            <a:ext cx="1819449" cy="27157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19A84-0C1C-FEAA-BD2B-29FE60B2C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96E4-1D45-6B9F-6458-89C933BD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EB3388-5F37-55B2-0538-5BE1565DAFA9}"/>
              </a:ext>
            </a:extLst>
          </p:cNvPr>
          <p:cNvSpPr txBox="1"/>
          <p:nvPr/>
        </p:nvSpPr>
        <p:spPr>
          <a:xfrm>
            <a:off x="1357632" y="1843950"/>
            <a:ext cx="642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many pixels </a:t>
            </a:r>
            <a:r>
              <a:rPr lang="en-GB" b="1" dirty="0"/>
              <a:t>tall and wide </a:t>
            </a:r>
            <a:r>
              <a:rPr lang="en-GB" dirty="0"/>
              <a:t>the image is: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more pixels, the larger the image and higher the quality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D4E4-6905-155F-3D34-43A4DADD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51" y="3296948"/>
            <a:ext cx="4260211" cy="2878240"/>
          </a:xfrm>
          <a:prstGeom prst="rect">
            <a:avLst/>
          </a:prstGeom>
        </p:spPr>
      </p:pic>
      <p:pic>
        <p:nvPicPr>
          <p:cNvPr id="1026" name="Picture 2" descr="Youtube video demensions">
            <a:extLst>
              <a:ext uri="{FF2B5EF4-FFF2-40B4-BE49-F238E27FC236}">
                <a16:creationId xmlns:a16="http://schemas.microsoft.com/office/drawing/2014/main" id="{88BAD65B-F8CE-DB56-F9A7-A5C7A01C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14612" r="1970" b="10729"/>
          <a:stretch>
            <a:fillRect/>
          </a:stretch>
        </p:blipFill>
        <p:spPr bwMode="auto">
          <a:xfrm>
            <a:off x="235457" y="3184888"/>
            <a:ext cx="4409694" cy="299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7F6779-EA4A-D5A7-FA32-E3FA4FC93994}"/>
              </a:ext>
            </a:extLst>
          </p:cNvPr>
          <p:cNvSpPr/>
          <p:nvPr/>
        </p:nvSpPr>
        <p:spPr>
          <a:xfrm>
            <a:off x="4882896" y="4937760"/>
            <a:ext cx="2221992" cy="2926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88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41E81-A75E-FF4E-81A2-6C8187463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C1C5-93A8-0175-4226-EFF73FBA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Camera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B2CF2-AA6C-737C-E3E2-082572AA98E6}"/>
              </a:ext>
            </a:extLst>
          </p:cNvPr>
          <p:cNvSpPr txBox="1"/>
          <p:nvPr/>
        </p:nvSpPr>
        <p:spPr>
          <a:xfrm>
            <a:off x="1357632" y="1843950"/>
            <a:ext cx="642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b="1" dirty="0"/>
              <a:t>Model</a:t>
            </a:r>
            <a:r>
              <a:rPr lang="en-GB" dirty="0"/>
              <a:t> and </a:t>
            </a:r>
            <a:r>
              <a:rPr lang="en-GB" b="1" dirty="0"/>
              <a:t>Maker</a:t>
            </a:r>
            <a:r>
              <a:rPr lang="en-GB" dirty="0"/>
              <a:t> of the camera: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example </a:t>
            </a:r>
            <a:r>
              <a:rPr lang="en-GB" i="1" dirty="0"/>
              <a:t>NIKON D3000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49B6F-6174-51F6-D589-FC5B590A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195" y="3288385"/>
            <a:ext cx="4361660" cy="2536343"/>
          </a:xfrm>
          <a:prstGeom prst="rect">
            <a:avLst/>
          </a:prstGeom>
        </p:spPr>
      </p:pic>
      <p:pic>
        <p:nvPicPr>
          <p:cNvPr id="9" name="Picture 8" descr="A black camera with a large lens&#10;&#10;AI-generated content may be incorrect.">
            <a:extLst>
              <a:ext uri="{FF2B5EF4-FFF2-40B4-BE49-F238E27FC236}">
                <a16:creationId xmlns:a16="http://schemas.microsoft.com/office/drawing/2014/main" id="{8DAFB126-1B3C-3CA8-CB5F-060465EC1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406283"/>
            <a:ext cx="3022092" cy="288777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D68A77-3ABB-EA48-7B78-570465354F5E}"/>
              </a:ext>
            </a:extLst>
          </p:cNvPr>
          <p:cNvSpPr/>
          <p:nvPr/>
        </p:nvSpPr>
        <p:spPr>
          <a:xfrm>
            <a:off x="4334256" y="5056632"/>
            <a:ext cx="2231136" cy="420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3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2160</TotalTime>
  <Words>496</Words>
  <Application>Microsoft Office PowerPoint</Application>
  <PresentationFormat>On-screen Show (4:3)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Monoline</vt:lpstr>
      <vt:lpstr>Learning intentions and success criteria</vt:lpstr>
      <vt:lpstr>Still Image Information</vt:lpstr>
      <vt:lpstr>Recap</vt:lpstr>
      <vt:lpstr>Recap</vt:lpstr>
      <vt:lpstr>Understanding Digital Images</vt:lpstr>
      <vt:lpstr>Seeing Image Metadata</vt:lpstr>
      <vt:lpstr>File name and Size</vt:lpstr>
      <vt:lpstr>Dimensions</vt:lpstr>
      <vt:lpstr>Camera Model</vt:lpstr>
      <vt:lpstr>Aperture (F-Stop)</vt:lpstr>
      <vt:lpstr>ISO Speed</vt:lpstr>
      <vt:lpstr>Focal Length</vt:lpstr>
      <vt:lpstr>Exposure Time</vt:lpstr>
      <vt:lpstr>Your Task Today</vt:lpstr>
      <vt:lpstr>Your Task Today</vt:lpstr>
      <vt:lpstr>Where to find the images</vt:lpstr>
      <vt:lpstr>Learning intentions and 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Wang (student)</dc:creator>
  <cp:lastModifiedBy>TWang (Bellahouston)</cp:lastModifiedBy>
  <cp:revision>157</cp:revision>
  <cp:lastPrinted>2025-08-18T09:52:00Z</cp:lastPrinted>
  <dcterms:created xsi:type="dcterms:W3CDTF">2025-02-10T23:03:02Z</dcterms:created>
  <dcterms:modified xsi:type="dcterms:W3CDTF">2025-09-08T12:23:59Z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